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  <p:sldMasterId id="214748369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IBM Plex Sans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IBM Plex Sa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ans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boldItalic.fntdata"/><Relationship Id="rId30" Type="http://schemas.openxmlformats.org/officeDocument/2006/relationships/font" Target="fonts/IBMPlexSans-italic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IBMPlexSansSemiBold-bold.fntdata"/><Relationship Id="rId14" Type="http://schemas.openxmlformats.org/officeDocument/2006/relationships/slide" Target="slides/slide8.xml"/><Relationship Id="rId36" Type="http://schemas.openxmlformats.org/officeDocument/2006/relationships/font" Target="fonts/IBMPlexSans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IBMPlexSans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IBMPlexSans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74ed34796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74ed34796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74ed34796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474ed34796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74ed34796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474ed34796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474ed34796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474ed34796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74ed34796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474ed34796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474ed34796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474ed34796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74ed34796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474ed34796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74ed34796_0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74ed34796_0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74ed34796_0_1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74ed34796_0_1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74ed34796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74ed34796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474ed34796_0_1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474ed34796_0_1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74ed3479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474ed3479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74ed34796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1474ed34796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74ed34796_0_1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1474ed34796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74ed3479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74ed3479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74ed34796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74ed34796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74ed34796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474ed3479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74ed34796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74ed34796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74ed34796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74ed34796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474ed3479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474ed3479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74ed34796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74ed34796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0" name="Google Shape;1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54" name="Google Shape;15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31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9" name="Google Shape;169;p31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b="0" i="0" sz="13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74" name="Google Shape;174;p32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5" name="Google Shape;17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10 Отбивка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9" name="Google Shape;179;p3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1" name="Google Shape;18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ru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b="0" i="0" sz="4400" u="none" cap="none" strike="noStrik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8" name="Google Shape;188;p35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9" name="Google Shape;189;p35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5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2" name="Google Shape;19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98" name="Google Shape;198;p3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9" name="Google Shape;19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b="0" i="0" sz="5200" u="none" cap="none" strike="noStrik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8" name="Google Shape;208;p38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6" name="Google Shape;21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b="0" i="0" sz="4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4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21" name="Google Shape;22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b="0" i="0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1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b="0" i="0" sz="26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25" name="Google Shape;225;p41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b="0" i="0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45" name="Google Shape;4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2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5" name="Google Shape;24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0" name="Google Shape;50;p6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4" name="Google Shape;54;p6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5" name="Google Shape;55;p6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7" name="Google Shape;57;p6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8" name="Google Shape;58;p6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9" name="Google Shape;59;p6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" name="Google Shape;7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8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6" name="Google Shape;7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0" name="Google Shape;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matplotlib.org/stable/api/_as_gen/matplotlib.pyplot.plot.html" TargetMode="External"/><Relationship Id="rId4" Type="http://schemas.openxmlformats.org/officeDocument/2006/relationships/hyperlink" Target="https://matplotlib.org/stable/api/_as_gen/matplotlib.pyplot.scatter.html" TargetMode="External"/><Relationship Id="rId9" Type="http://schemas.openxmlformats.org/officeDocument/2006/relationships/hyperlink" Target="https://matplotlib.org/stable/api/_as_gen/matplotlib.pyplot.hist.html" TargetMode="External"/><Relationship Id="rId5" Type="http://schemas.openxmlformats.org/officeDocument/2006/relationships/hyperlink" Target="https://matplotlib.org/stable/api/_as_gen/matplotlib.pyplot.bar.html" TargetMode="External"/><Relationship Id="rId6" Type="http://schemas.openxmlformats.org/officeDocument/2006/relationships/hyperlink" Target="https://matplotlib.org/stable/api/_as_gen/matplotlib.pyplot.subplots.html" TargetMode="External"/><Relationship Id="rId7" Type="http://schemas.openxmlformats.org/officeDocument/2006/relationships/hyperlink" Target="https://matplotlib.org/stable/api/_as_gen/matplotlib.pyplot.barh.html" TargetMode="External"/><Relationship Id="rId8" Type="http://schemas.openxmlformats.org/officeDocument/2006/relationships/hyperlink" Target="https://matplotlib.org/stable/api/_as_gen/matplotlib.pyplot.pie.html" TargetMode="External"/><Relationship Id="rId11" Type="http://schemas.openxmlformats.org/officeDocument/2006/relationships/hyperlink" Target="https://matplotlib.org/stable/api/_as_gen/matplotlib.pyplot.stem.html" TargetMode="External"/><Relationship Id="rId10" Type="http://schemas.openxmlformats.org/officeDocument/2006/relationships/hyperlink" Target="https://matplotlib.org/stable/api/_as_gen/matplotlib.pyplot.stackplot.html" TargetMode="External"/><Relationship Id="rId13" Type="http://schemas.openxmlformats.org/officeDocument/2006/relationships/hyperlink" Target="https://matplotlib.org/stable/api/_as_gen/matplotlib.pyplot.stairs.html" TargetMode="External"/><Relationship Id="rId12" Type="http://schemas.openxmlformats.org/officeDocument/2006/relationships/hyperlink" Target="https://devpractice.ru/matplotlib-lesson-4-2-stack-stem-scatter/#:~:text=%D0%B8%20y3.-,Stem%2D%D0%B3%D1%80%D0%B0%D1%84%D0%B8%D0%BA,-%D0%92%D0%B8%D0%B7%D1%83%D0%B0%D0%BB%D1%8C%D0%BD%D0%BE%20%D1%8D%D1%82%D0%BE%D1%82%20%D0%B3%D1%80%D0%B0%D1%84%D0%B8%D0%BA" TargetMode="External"/><Relationship Id="rId15" Type="http://schemas.openxmlformats.org/officeDocument/2006/relationships/hyperlink" Target="https://matplotlib.org/stable/api/_as_gen/matplotlib.pyplot.grid.html" TargetMode="External"/><Relationship Id="rId14" Type="http://schemas.openxmlformats.org/officeDocument/2006/relationships/hyperlink" Target="https://matplotlib.org/stable/api/_as_gen/matplotlib.pyplot.step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loud.mail.ru/public/yGoX/EgzmrtkGw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loud.mail.ru/public/yGoX/EgzmrtkG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type="title"/>
          </p:nvPr>
        </p:nvSpPr>
        <p:spPr>
          <a:xfrm>
            <a:off x="413200" y="720000"/>
            <a:ext cx="42318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Jupiter Notebook и еще несколько слов об аналитике</a:t>
            </a:r>
            <a:endParaRPr/>
          </a:p>
        </p:txBody>
      </p:sp>
      <p:sp>
        <p:nvSpPr>
          <p:cNvPr id="251" name="Google Shape;251;p46"/>
          <p:cNvSpPr txBox="1"/>
          <p:nvPr>
            <p:ph idx="1" type="subTitle"/>
          </p:nvPr>
        </p:nvSpPr>
        <p:spPr>
          <a:xfrm>
            <a:off x="540000" y="3272200"/>
            <a:ext cx="3852000" cy="4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Урок 12</a:t>
            </a:r>
            <a:br>
              <a:rPr lang="ru">
                <a:solidFill>
                  <a:schemeClr val="accent2"/>
                </a:solidFill>
              </a:rPr>
            </a:br>
            <a:r>
              <a:rPr lang="ru"/>
              <a:t>Библиотека Matplotlib</a:t>
            </a:r>
            <a:endParaRPr sz="1000"/>
          </a:p>
        </p:txBody>
      </p:sp>
      <p:pic>
        <p:nvPicPr>
          <p:cNvPr descr="preencoded.png" id="252" name="Google Shape;25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2068" y="802793"/>
            <a:ext cx="3121951" cy="3187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3. Какой параметр функции plot позволит изменить цвет точки на графике на красный?</a:t>
            </a:r>
            <a:endParaRPr sz="2500"/>
          </a:p>
        </p:txBody>
      </p:sp>
      <p:pic>
        <p:nvPicPr>
          <p:cNvPr id="309" name="Google Shape;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325" y="1942899"/>
            <a:ext cx="2174025" cy="23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3. Какой параметр функции plot позволит изменить цвет точки на графике на красный?</a:t>
            </a:r>
            <a:endParaRPr sz="2500"/>
          </a:p>
        </p:txBody>
      </p:sp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325" y="1942899"/>
            <a:ext cx="2174025" cy="23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6"/>
          <p:cNvSpPr txBox="1"/>
          <p:nvPr>
            <p:ph type="title"/>
          </p:nvPr>
        </p:nvSpPr>
        <p:spPr>
          <a:xfrm>
            <a:off x="422825" y="2768700"/>
            <a:ext cx="4149300" cy="11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markerfacecolor = ‘red’</a:t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7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4. Как сделать диапазон оси y кратным 10000? [10000,20000,30000…]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322" name="Google Shape;322;p57"/>
          <p:cNvPicPr preferRelativeResize="0"/>
          <p:nvPr/>
        </p:nvPicPr>
        <p:blipFill rotWithShape="1">
          <a:blip r:embed="rId3">
            <a:alphaModFix/>
          </a:blip>
          <a:srcRect b="0" l="5865" r="28306" t="43284"/>
          <a:stretch/>
        </p:blipFill>
        <p:spPr>
          <a:xfrm>
            <a:off x="2071874" y="1341974"/>
            <a:ext cx="5273902" cy="36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8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chemeClr val="lt1"/>
                </a:highlight>
              </a:rPr>
              <a:t> 4. Как сделать диапазон оси y кратным 10000? [10000,20000,30000…]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28" name="Google Shape;328;p58"/>
          <p:cNvSpPr txBox="1"/>
          <p:nvPr>
            <p:ph type="title"/>
          </p:nvPr>
        </p:nvSpPr>
        <p:spPr>
          <a:xfrm>
            <a:off x="393825" y="234852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plt.yticks([100000, 200000, 300000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...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])</a:t>
            </a:r>
            <a:endParaRPr sz="2500"/>
          </a:p>
        </p:txBody>
      </p:sp>
      <p:pic>
        <p:nvPicPr>
          <p:cNvPr id="329" name="Google Shape;3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875" y="2075488"/>
            <a:ext cx="1763700" cy="18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9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материалы</a:t>
            </a:r>
            <a:endParaRPr/>
          </a:p>
        </p:txBody>
      </p:sp>
      <p:pic>
        <p:nvPicPr>
          <p:cNvPr id="335" name="Google Shape;3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799" y="1169149"/>
            <a:ext cx="2721900" cy="29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540000" y="720000"/>
            <a:ext cx="5958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Графики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540000" y="1168500"/>
            <a:ext cx="34590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3"/>
              </a:rPr>
              <a:t>plot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Линейная диаграмма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4"/>
              </a:rPr>
              <a:t>scatter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Точечная диаграмма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5"/>
              </a:rPr>
              <a:t>bar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Столбчатая диаграмма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6"/>
              </a:rPr>
              <a:t>sublots</a:t>
            </a:r>
            <a:b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Фигуры 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7"/>
              </a:rPr>
              <a:t>barh</a:t>
            </a:r>
            <a:b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Горизонтальный bar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8"/>
              </a:rPr>
              <a:t>pie</a:t>
            </a:r>
            <a:b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Круговая диаграмма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2" name="Google Shape;342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материалы</a:t>
            </a:r>
            <a:endParaRPr/>
          </a:p>
        </p:txBody>
      </p:sp>
      <p:sp>
        <p:nvSpPr>
          <p:cNvPr id="343" name="Google Shape;343;p60"/>
          <p:cNvSpPr txBox="1"/>
          <p:nvPr/>
        </p:nvSpPr>
        <p:spPr>
          <a:xfrm>
            <a:off x="5184450" y="1143900"/>
            <a:ext cx="3459000" cy="3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5600">
            <a:spAutoFit/>
          </a:bodyPr>
          <a:lstStyle/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9"/>
              </a:rPr>
              <a:t>hist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latin typeface="IBM Plex Sans"/>
                <a:ea typeface="IBM Plex Sans"/>
                <a:cs typeface="IBM Plex Sans"/>
                <a:sym typeface="IBM Plex Sans"/>
              </a:rPr>
              <a:t>Гистограмма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10"/>
              </a:rPr>
              <a:t>stackplot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Стековая диаграмма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600" lvl="0" marL="41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11"/>
              </a:rPr>
              <a:t>stem</a:t>
            </a:r>
            <a:br>
              <a:rPr lang="ru" sz="120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12"/>
              </a:rPr>
              <a:t>stem-график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13"/>
              </a:rPr>
              <a:t>stairs</a:t>
            </a:r>
            <a:b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Ступенчатая диаграмма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0400" lvl="0" marL="41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14"/>
              </a:rPr>
              <a:t>step</a:t>
            </a:r>
            <a:b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Еще одна ступенчатая диаграмма</a:t>
            </a:r>
            <a:b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684AE0"/>
              </a:buClr>
              <a:buSzPts val="1200"/>
              <a:buFont typeface="IBM Plex Sans SemiBold"/>
              <a:buChar char="💡"/>
            </a:pPr>
            <a:r>
              <a:rPr lang="ru" sz="1200" u="sng">
                <a:solidFill>
                  <a:schemeClr val="hlink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  <a:hlinkClick r:id="rId15"/>
              </a:rPr>
              <a:t>grid</a:t>
            </a:r>
            <a:br>
              <a:rPr lang="ru" sz="12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Сетка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pic>
        <p:nvPicPr>
          <p:cNvPr id="349" name="Google Shape;3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475" y="1124363"/>
            <a:ext cx="2930800" cy="28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🚩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Прочитать данные о продажах за все месяцы и отобразить их в виде линейного графика. Подписать ось икс как “Номер месяца”, игрек - “Прибыль”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🚩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Прочитать данные о продажах за все месяцы и отобразить их в виде линейного графика. Добавить следующие свойства: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rgbClr val="222222"/>
                </a:solidFill>
                <a:highlight>
                  <a:srgbClr val="FEFEFE"/>
                </a:highlight>
                <a:latin typeface="IBM Plex Sans"/>
                <a:ea typeface="IBM Plex Sans"/>
                <a:cs typeface="IBM Plex Sans"/>
                <a:sym typeface="IBM Plex Sans"/>
              </a:rPr>
              <a:t>Стиль линии - точечный, цвет линии - красный</a:t>
            </a:r>
            <a:endParaRPr sz="1200">
              <a:solidFill>
                <a:srgbClr val="222222"/>
              </a:solidFill>
              <a:highlight>
                <a:srgbClr val="FEFEFE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rgbClr val="222222"/>
                </a:solidFill>
                <a:highlight>
                  <a:srgbClr val="FEFEFE"/>
                </a:highlight>
                <a:latin typeface="IBM Plex Sans"/>
                <a:ea typeface="IBM Plex Sans"/>
                <a:cs typeface="IBM Plex Sans"/>
                <a:sym typeface="IBM Plex Sans"/>
              </a:rPr>
              <a:t>Показать легенду в правом нижнем углу</a:t>
            </a:r>
            <a:endParaRPr sz="1200">
              <a:solidFill>
                <a:srgbClr val="222222"/>
              </a:solidFill>
              <a:highlight>
                <a:srgbClr val="FEFEFE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rgbClr val="222222"/>
                </a:solidFill>
                <a:highlight>
                  <a:srgbClr val="FEFEFE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ось икс = номер месяца</a:t>
            </a:r>
            <a:endParaRPr sz="1200">
              <a:solidFill>
                <a:srgbClr val="222222"/>
              </a:solidFill>
              <a:highlight>
                <a:srgbClr val="FEFEFE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rgbClr val="222222"/>
                </a:solidFill>
                <a:highlight>
                  <a:srgbClr val="FEFEFE"/>
                </a:highlight>
                <a:latin typeface="IBM Plex Sans"/>
                <a:ea typeface="IBM Plex Sans"/>
                <a:cs typeface="IBM Plex Sans"/>
                <a:sym typeface="IBM Plex Sans"/>
              </a:rPr>
              <a:t>ось игрек = продано единиц</a:t>
            </a:r>
            <a:endParaRPr sz="1200">
              <a:solidFill>
                <a:srgbClr val="222222"/>
              </a:solidFill>
              <a:highlight>
                <a:srgbClr val="FEFEFE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rgbClr val="222222"/>
                </a:solidFill>
                <a:highlight>
                  <a:srgbClr val="FEFEFE"/>
                </a:highlight>
                <a:latin typeface="IBM Plex Sans"/>
                <a:ea typeface="IBM Plex Sans"/>
                <a:cs typeface="IBM Plex Sans"/>
                <a:sym typeface="IBM Plex Sans"/>
              </a:rPr>
              <a:t>Маркер в виде круга.</a:t>
            </a:r>
            <a:endParaRPr sz="1200">
              <a:solidFill>
                <a:srgbClr val="222222"/>
              </a:solidFill>
              <a:highlight>
                <a:srgbClr val="FEFEFE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rgbClr val="222222"/>
                </a:solidFill>
                <a:highlight>
                  <a:srgbClr val="FEFEFE"/>
                </a:highlight>
                <a:latin typeface="IBM Plex Sans"/>
                <a:ea typeface="IBM Plex Sans"/>
                <a:cs typeface="IBM Plex Sans"/>
                <a:sym typeface="IBM Plex Sans"/>
              </a:rPr>
              <a:t>Цвет маркера - зеленый</a:t>
            </a:r>
            <a:endParaRPr sz="1200">
              <a:solidFill>
                <a:srgbClr val="222222"/>
              </a:solidFill>
              <a:highlight>
                <a:srgbClr val="FEFEFE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IBM Plex Sans"/>
              <a:buChar char="○"/>
            </a:pPr>
            <a:r>
              <a:rPr lang="ru" sz="1200">
                <a:solidFill>
                  <a:srgbClr val="222222"/>
                </a:solidFill>
                <a:highlight>
                  <a:srgbClr val="FEFEFE"/>
                </a:highlight>
                <a:latin typeface="IBM Plex Sans"/>
                <a:ea typeface="IBM Plex Sans"/>
                <a:cs typeface="IBM Plex Sans"/>
                <a:sym typeface="IBM Plex Sans"/>
              </a:rPr>
              <a:t>Ширина линии = 3</a:t>
            </a:r>
            <a:endParaRPr sz="1200">
              <a:solidFill>
                <a:srgbClr val="222222"/>
              </a:solidFill>
              <a:highlight>
                <a:srgbClr val="FEFEFE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🚩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Прочитать данные о продажах зубной пасты за каждый месяц и отобразить в виде точечной диаграммы. Добавить сетку со стилем “-”.  Добавить легенду, подписи осей и заголовок диаграммы.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🚩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Прочитать данные о продажах пеня для бритья и средства для мытья лица, показать это в виде столбчатой диаграммы. График должен 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отражать</a:t>
            </a: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 количество проданных товаров на каждый месяц для каждого продукта. На один месяц выйдет два столбика. Легенду и подписи, конечно же. 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55" name="Google Shape;355;p62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Дан </a:t>
            </a:r>
            <a:r>
              <a:rPr lang="ru" u="sng">
                <a:solidFill>
                  <a:schemeClr val="hlink"/>
                </a:solidFill>
                <a:hlinkClick r:id="rId3"/>
              </a:rPr>
              <a:t>DataFrame</a:t>
            </a:r>
            <a:r>
              <a:rPr lang="ru">
                <a:solidFill>
                  <a:schemeClr val="dk1"/>
                </a:solidFill>
              </a:rPr>
              <a:t>. Задача - составить диаграммы по предложенным параметрам.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6" name="Google Shape;356;p62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Задание на семинар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3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pic>
        <p:nvPicPr>
          <p:cNvPr id="362" name="Google Shape;3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999" y="1295707"/>
            <a:ext cx="2736375" cy="27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🚩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Прочитать данные о продажах всех продуктов и отобразить их в виде множества линий на одном графике.  Добавить маркеры, легенду, подписи осей и название графика.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🚩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Прочитать данные о продажах bathing soap и отобразить в виде столбчатой диаграммы. Добавить сетку и подписи.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🚩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Прочитать  общую прибыль за каждый месяц и показать ее с помощью гистограммы, чтобы увидеть наиболее распространенные диапазоны прибыли.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🚩"/>
            </a:pPr>
            <a:r>
              <a:rPr lang="ru">
                <a:solidFill>
                  <a:schemeClr val="dk1"/>
                </a:solidFill>
                <a:highlight>
                  <a:schemeClr val="lt1"/>
                </a:highlight>
              </a:rPr>
              <a:t>Сделать предыдущее задание, но с помощью круговой диаграммы. Отобразить проценты и отрегулировать радиус круга. Подписать легенду, название диаграммы и товары.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68" name="Google Shape;368;p64"/>
          <p:cNvSpPr txBox="1"/>
          <p:nvPr>
            <p:ph type="title"/>
          </p:nvPr>
        </p:nvSpPr>
        <p:spPr>
          <a:xfrm>
            <a:off x="540000" y="720000"/>
            <a:ext cx="8064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ru">
                <a:solidFill>
                  <a:schemeClr val="dk1"/>
                </a:solidFill>
              </a:rPr>
              <a:t>Дан </a:t>
            </a:r>
            <a:r>
              <a:rPr lang="ru" u="sng">
                <a:solidFill>
                  <a:schemeClr val="hlink"/>
                </a:solidFill>
                <a:hlinkClick r:id="rId3"/>
              </a:rPr>
              <a:t>DataFrame</a:t>
            </a:r>
            <a:r>
              <a:rPr lang="ru">
                <a:solidFill>
                  <a:schemeClr val="dk1"/>
                </a:solidFill>
              </a:rPr>
              <a:t>. Задача - составить диаграммы по предложенным параметрам.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64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Задание на семинар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уроке сегодня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58" name="Google Shape;258;p47"/>
          <p:cNvSpPr txBox="1"/>
          <p:nvPr>
            <p:ph idx="1" type="subTitle"/>
          </p:nvPr>
        </p:nvSpPr>
        <p:spPr>
          <a:xfrm>
            <a:off x="540000" y="1168500"/>
            <a:ext cx="3852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Проверка домашнего задания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Опрос на понимание лекции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библиотекой Matplotlib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5"/>
          <p:cNvSpPr txBox="1"/>
          <p:nvPr/>
        </p:nvSpPr>
        <p:spPr>
          <a:xfrm>
            <a:off x="6161750" y="2661450"/>
            <a:ext cx="2451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Понимаете ли вы как решить домашнее задание?</a:t>
            </a:r>
            <a:endParaRPr b="0" i="0" sz="1200" u="none" cap="none" strike="noStrike">
              <a:solidFill>
                <a:srgbClr val="6654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5"/>
          <p:cNvSpPr txBox="1"/>
          <p:nvPr/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программирование. Семинар 1</a:t>
            </a:r>
            <a:endParaRPr b="0" i="0" sz="12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5"/>
          <p:cNvSpPr txBox="1"/>
          <p:nvPr/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" sz="2400" u="none" cap="none" strike="noStrik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b="0" i="0" sz="2400" u="none" cap="none" strike="noStrike">
              <a:solidFill>
                <a:srgbClr val="00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8" name="Google Shape;378;p65"/>
          <p:cNvSpPr txBox="1"/>
          <p:nvPr/>
        </p:nvSpPr>
        <p:spPr>
          <a:xfrm>
            <a:off x="3350875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990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0882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43125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Проверка домашнего задания</a:t>
            </a:r>
            <a:endParaRPr/>
          </a:p>
        </p:txBody>
      </p:sp>
      <p:pic>
        <p:nvPicPr>
          <p:cNvPr id="264" name="Google Shape;2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750" y="1441276"/>
            <a:ext cx="3490349" cy="22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Чьи работы стоит заценить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270" name="Google Shape;270;p49"/>
          <p:cNvSpPr txBox="1"/>
          <p:nvPr>
            <p:ph idx="1" type="subTitle"/>
          </p:nvPr>
        </p:nvSpPr>
        <p:spPr>
          <a:xfrm>
            <a:off x="540000" y="1168500"/>
            <a:ext cx="72114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🔥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Виктория Чернявская - не то уравнение,  но хороший алгоритм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🔥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Алексей Плевако и Илья Давиденко - командное решение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🔥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Михаил Карпенко - объемные циклы и вершины в виде точек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🔥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Сергей Стукалов - очень страшное решение второго примера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🔥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Михаил Постолит - чистое решение обоих примеров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Опрос по лекции</a:t>
            </a:r>
            <a:endParaRPr/>
          </a:p>
        </p:txBody>
      </p:sp>
      <p:pic>
        <p:nvPicPr>
          <p:cNvPr id="276" name="Google Shape;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950" y="951600"/>
            <a:ext cx="2047600" cy="345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00"/>
              <a:buAutoNum type="arabicPeriod"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Какая из функций рисует график в matplotlib</a:t>
            </a: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?</a:t>
            </a:r>
            <a:endParaRPr sz="2500"/>
          </a:p>
        </p:txBody>
      </p:sp>
      <p:sp>
        <p:nvSpPr>
          <p:cNvPr id="282" name="Google Shape;282;p51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sympy.plot</a:t>
            </a: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matplotlib.plot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matplotlib.pyplot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matplotlib.pyplot.plot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3" name="Google Shape;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8" y="2265300"/>
            <a:ext cx="1940087" cy="1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500"/>
              <a:buAutoNum type="arabicPeriod"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Какая из функций рисует график в matplotlib?</a:t>
            </a:r>
            <a:endParaRPr sz="2500"/>
          </a:p>
        </p:txBody>
      </p:sp>
      <p:sp>
        <p:nvSpPr>
          <p:cNvPr id="289" name="Google Shape;289;p52"/>
          <p:cNvSpPr txBox="1"/>
          <p:nvPr/>
        </p:nvSpPr>
        <p:spPr>
          <a:xfrm>
            <a:off x="663050" y="2179725"/>
            <a:ext cx="57411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sympy.plot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matplotlib.plot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matplotlib.pyplot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matplotlib.pyplot.plot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8238" y="2265300"/>
            <a:ext cx="1940087" cy="16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rgbClr val="FFFFFF"/>
                </a:highlight>
              </a:rPr>
              <a:t> 2. Как сделать так, чтобы точки на диаграмме соединялись линиями?</a:t>
            </a:r>
            <a:endParaRPr sz="2500"/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313" y="1714702"/>
            <a:ext cx="3558926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type="title"/>
          </p:nvPr>
        </p:nvSpPr>
        <p:spPr>
          <a:xfrm>
            <a:off x="936900" y="341575"/>
            <a:ext cx="7270200" cy="126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333333"/>
                </a:solidFill>
                <a:highlight>
                  <a:schemeClr val="lt1"/>
                </a:highlight>
              </a:rPr>
              <a:t> 2. Сделать так, чтобы точки на диаграмме соединялись линиями?</a:t>
            </a:r>
            <a:endParaRPr sz="25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02" name="Google Shape;302;p54"/>
          <p:cNvSpPr txBox="1"/>
          <p:nvPr/>
        </p:nvSpPr>
        <p:spPr>
          <a:xfrm>
            <a:off x="663050" y="2179725"/>
            <a:ext cx="5741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Функция plot сама уже рисует график, 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55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где точки соединяются линиями</a:t>
            </a:r>
            <a:endParaRPr sz="155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188" y="1651777"/>
            <a:ext cx="3558926" cy="29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